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sldIdLst>
    <p:sldId id="384" r:id="rId5"/>
    <p:sldId id="393" r:id="rId6"/>
    <p:sldId id="392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 Dutilh" initials="AD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572"/>
    <a:srgbClr val="F08200"/>
    <a:srgbClr val="00BEF0"/>
    <a:srgbClr val="6E1E82"/>
    <a:srgbClr val="171948"/>
    <a:srgbClr val="FF378D"/>
    <a:srgbClr val="B4004D"/>
    <a:srgbClr val="E60064"/>
    <a:srgbClr val="101232"/>
    <a:srgbClr val="067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C8E37942-7399-4909-8853-731E811B9737}"/>
    <pc:docChg chg="delSld">
      <pc:chgData name="Thomas Noordeloos" userId="7c446670-7459-44eb-8c93-60d80c060528" providerId="ADAL" clId="{C8E37942-7399-4909-8853-731E811B9737}" dt="2020-11-30T11:08:25.706" v="0" actId="47"/>
      <pc:docMkLst>
        <pc:docMk/>
      </pc:docMkLst>
      <pc:sldChg chg="del">
        <pc:chgData name="Thomas Noordeloos" userId="7c446670-7459-44eb-8c93-60d80c060528" providerId="ADAL" clId="{C8E37942-7399-4909-8853-731E811B9737}" dt="2020-11-30T11:08:25.706" v="0" actId="47"/>
        <pc:sldMkLst>
          <pc:docMk/>
          <pc:sldMk cId="3982262244" sldId="3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30-11-2020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9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30-11-2020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 lIns="0" anchor="ctr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0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3256"/>
          <a:stretch/>
        </p:blipFill>
        <p:spPr>
          <a:xfrm>
            <a:off x="-157" y="0"/>
            <a:ext cx="1219215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hoek 11"/>
          <p:cNvSpPr/>
          <p:nvPr userDrawn="1"/>
        </p:nvSpPr>
        <p:spPr>
          <a:xfrm>
            <a:off x="5144313" y="595461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Eigenbaas.nl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8" y="293372"/>
            <a:ext cx="2967015" cy="1046367"/>
          </a:xfrm>
          <a:prstGeom prst="rect">
            <a:avLst/>
          </a:prstGeom>
        </p:spPr>
      </p:pic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1619698" y="1279883"/>
            <a:ext cx="3844833" cy="3844833"/>
          </a:xfrm>
          <a:prstGeom prst="ellipse">
            <a:avLst/>
          </a:prstGeom>
          <a:solidFill>
            <a:srgbClr val="F08200"/>
          </a:solidFill>
        </p:spPr>
        <p:txBody>
          <a:bodyPr anchor="ctr"/>
          <a:lstStyle>
            <a:lvl1pPr marL="0" indent="0" algn="ctr">
              <a:buNone/>
              <a:defRPr lang="nl-NL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58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>
        <p:tmplLst>
          <p:tmpl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40384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30-11-2020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idx="15"/>
          </p:nvPr>
        </p:nvSpPr>
        <p:spPr>
          <a:xfrm>
            <a:off x="539700" y="4067175"/>
            <a:ext cx="2159999" cy="2160000"/>
          </a:xfrm>
          <a:prstGeom prst="ellipse">
            <a:avLst/>
          </a:prstGeom>
          <a:solidFill>
            <a:schemeClr val="tx1"/>
          </a:solidFill>
        </p:spPr>
      </p:sp>
      <p:sp>
        <p:nvSpPr>
          <p:cNvPr id="10" name="Tijdelijke aanduiding voor afbeelding 3"/>
          <p:cNvSpPr>
            <a:spLocks noGrp="1"/>
          </p:cNvSpPr>
          <p:nvPr>
            <p:ph type="pic" idx="14"/>
          </p:nvPr>
        </p:nvSpPr>
        <p:spPr>
          <a:xfrm>
            <a:off x="1619699" y="1279884"/>
            <a:ext cx="3844832" cy="3844832"/>
          </a:xfrm>
          <a:prstGeom prst="ellipse">
            <a:avLst/>
          </a:prstGeom>
          <a:solidFill>
            <a:srgbClr val="6E1E82"/>
          </a:solidFill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88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le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535558"/>
            <a:ext cx="10515600" cy="2852737"/>
          </a:xfrm>
        </p:spPr>
        <p:txBody>
          <a:bodyPr anchor="b">
            <a:noAutofit/>
          </a:bodyPr>
          <a:lstStyle>
            <a:lvl1pPr algn="ctr">
              <a:defRPr sz="1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30-11-2020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061884"/>
            <a:ext cx="6172200" cy="423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30-11-2020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26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er_afbeeldingen_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791574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30-11-2020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7899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0467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6046786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488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30-11-2020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57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81299" y="745135"/>
            <a:ext cx="85502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81298" y="2205635"/>
            <a:ext cx="8550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5F51-14B1-4108-A521-FE0EDA249607}" type="datetimeFigureOut">
              <a:rPr lang="nl-NL" smtClean="0"/>
              <a:pPr/>
              <a:t>30-11-2020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2" y="5381163"/>
            <a:ext cx="1058462" cy="10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63" r:id="rId3"/>
    <p:sldLayoutId id="2147483652" r:id="rId4"/>
    <p:sldLayoutId id="2147483661" r:id="rId5"/>
    <p:sldLayoutId id="2147483656" r:id="rId6"/>
    <p:sldLayoutId id="2147483664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E1E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1E8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1E8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E1E8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5371" y="-49165"/>
            <a:ext cx="10515600" cy="2852737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H4. Marktanalyse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755843"/>
            <a:ext cx="7443787" cy="45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Interne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772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dirty="0">
                <a:solidFill>
                  <a:schemeClr val="bg1"/>
                </a:solidFill>
              </a:rPr>
              <a:t>Micro-economische analyse – </a:t>
            </a:r>
            <a:r>
              <a:rPr lang="nl-NL" sz="1800" dirty="0" err="1">
                <a:solidFill>
                  <a:schemeClr val="bg1"/>
                </a:solidFill>
              </a:rPr>
              <a:t>Balanced</a:t>
            </a:r>
            <a:r>
              <a:rPr lang="nl-NL" sz="1800" dirty="0">
                <a:solidFill>
                  <a:schemeClr val="bg1"/>
                </a:solidFill>
              </a:rPr>
              <a:t> Scorecard</a:t>
            </a:r>
          </a:p>
          <a:p>
            <a:pPr algn="l"/>
            <a:endParaRPr lang="nl-NL" sz="1800" i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www.strategischmarketingplan.com/wp-content/uploads/Balanced-Scorec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49" y="2209834"/>
            <a:ext cx="79914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0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Interne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772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dirty="0">
                <a:solidFill>
                  <a:schemeClr val="bg1"/>
                </a:solidFill>
              </a:rPr>
              <a:t>Micro-economische analyse – </a:t>
            </a:r>
            <a:r>
              <a:rPr lang="nl-NL" sz="1800" dirty="0" err="1">
                <a:solidFill>
                  <a:schemeClr val="bg1"/>
                </a:solidFill>
              </a:rPr>
              <a:t>Balanced</a:t>
            </a:r>
            <a:r>
              <a:rPr lang="nl-NL" sz="1800" dirty="0">
                <a:solidFill>
                  <a:schemeClr val="bg1"/>
                </a:solidFill>
              </a:rPr>
              <a:t> Scorecard</a:t>
            </a:r>
          </a:p>
          <a:p>
            <a:pPr algn="l"/>
            <a:endParaRPr lang="nl-NL" sz="1800" i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www.strategischmarketingplan.com/wp-content/uploads/Balanced-Scorecar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1"/>
          <a:stretch/>
        </p:blipFill>
        <p:spPr bwMode="auto">
          <a:xfrm>
            <a:off x="7794171" y="2209834"/>
            <a:ext cx="2616353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509486" y="3335611"/>
            <a:ext cx="6248400" cy="27168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Primaire processen</a:t>
            </a:r>
          </a:p>
          <a:p>
            <a:pPr algn="l"/>
            <a:r>
              <a:rPr lang="nl-NL" sz="1800" i="1" dirty="0">
                <a:solidFill>
                  <a:schemeClr val="bg1"/>
                </a:solidFill>
                <a:latin typeface="+mn-lt"/>
              </a:rPr>
              <a:t>Operationele processen die tot de kernactiviteit behoren</a:t>
            </a:r>
          </a:p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	</a:t>
            </a:r>
          </a:p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Secundaire processen</a:t>
            </a:r>
          </a:p>
          <a:p>
            <a:pPr algn="l"/>
            <a:r>
              <a:rPr lang="nl-NL" sz="1800" i="1" dirty="0">
                <a:solidFill>
                  <a:schemeClr val="bg1"/>
                </a:solidFill>
                <a:latin typeface="+mn-lt"/>
              </a:rPr>
              <a:t>Processen die ondersteunend zijn aan primaire processen</a:t>
            </a:r>
          </a:p>
          <a:p>
            <a:pPr algn="l"/>
            <a:endParaRPr lang="nl-NL" sz="1800" b="1" i="1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 dirty="0" err="1">
                <a:solidFill>
                  <a:schemeClr val="bg1"/>
                </a:solidFill>
                <a:latin typeface="+mn-lt"/>
              </a:rPr>
              <a:t>Tertaire</a:t>
            </a:r>
            <a:r>
              <a:rPr lang="nl-NL" sz="1800" b="1" i="1" dirty="0">
                <a:solidFill>
                  <a:schemeClr val="bg1"/>
                </a:solidFill>
                <a:latin typeface="+mn-lt"/>
              </a:rPr>
              <a:t> processen</a:t>
            </a:r>
          </a:p>
          <a:p>
            <a:pPr algn="l"/>
            <a:r>
              <a:rPr lang="nl-NL" sz="1800" i="1" dirty="0">
                <a:solidFill>
                  <a:schemeClr val="bg1"/>
                </a:solidFill>
                <a:latin typeface="+mn-lt"/>
              </a:rPr>
              <a:t>Besturende managementprocessen</a:t>
            </a:r>
            <a:r>
              <a:rPr lang="nl-NL" sz="1800" b="1" i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l"/>
            <a:endParaRPr lang="nl-NL" sz="1800" b="1" i="1" dirty="0">
              <a:solidFill>
                <a:schemeClr val="bg1"/>
              </a:solidFill>
              <a:latin typeface="+mn-lt"/>
            </a:endParaRPr>
          </a:p>
          <a:p>
            <a:pPr algn="l"/>
            <a:endParaRPr lang="nl-NL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4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9564" y="865235"/>
            <a:ext cx="9102377" cy="760365"/>
          </a:xfrm>
        </p:spPr>
        <p:txBody>
          <a:bodyPr anchor="t"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Interne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" name="Tekstvak 2"/>
          <p:cNvSpPr txBox="1"/>
          <p:nvPr/>
        </p:nvSpPr>
        <p:spPr>
          <a:xfrm>
            <a:off x="3419564" y="2061029"/>
            <a:ext cx="7030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OPDRACHT – INTERNE ANALYSE</a:t>
            </a:r>
          </a:p>
          <a:p>
            <a:endParaRPr lang="nl-NL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nl-NL" i="1" dirty="0">
                <a:solidFill>
                  <a:schemeClr val="bg1"/>
                </a:solidFill>
              </a:rPr>
              <a:t>Wat zijn jullie sterke kanten?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chemeClr val="bg1"/>
                </a:solidFill>
              </a:rPr>
              <a:t>Hoe onderscheiden jullie je van de concurrentie?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chemeClr val="bg1"/>
                </a:solidFill>
              </a:rPr>
              <a:t>Op welke interen processen blinken jullie uit? (primair, secundair, </a:t>
            </a:r>
            <a:r>
              <a:rPr lang="nl-NL" i="1" dirty="0" err="1">
                <a:solidFill>
                  <a:schemeClr val="bg1"/>
                </a:solidFill>
              </a:rPr>
              <a:t>tertaire</a:t>
            </a:r>
            <a:r>
              <a:rPr lang="nl-NL" i="1" dirty="0">
                <a:solidFill>
                  <a:schemeClr val="bg1"/>
                </a:solidFill>
              </a:rPr>
              <a:t>)</a:t>
            </a:r>
          </a:p>
          <a:p>
            <a:pPr lvl="1"/>
            <a:endParaRPr lang="nl-NL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nl-NL" i="1" dirty="0">
                <a:solidFill>
                  <a:schemeClr val="bg1"/>
                </a:solidFill>
              </a:rPr>
              <a:t>Wat zijn jullie zwakke kanten?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chemeClr val="bg1"/>
                </a:solidFill>
              </a:rPr>
              <a:t>Wat ontbreekt er in jullie bedrijf?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chemeClr val="bg1"/>
                </a:solidFill>
              </a:rPr>
              <a:t>Waar is de concurrentie beter?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chemeClr val="bg1"/>
                </a:solidFill>
              </a:rPr>
              <a:t>Welke beperkingen hebben jullie in mens en middelen?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chemeClr val="bg1"/>
                </a:solidFill>
              </a:rPr>
              <a:t>Van welke USP’s is de consument niet van op de hoogte?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384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33" y="533400"/>
            <a:ext cx="9206638" cy="609600"/>
          </a:xfrm>
        </p:spPr>
        <p:txBody>
          <a:bodyPr anchor="t"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H4. Marktanalyse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56" y="1143000"/>
            <a:ext cx="5303277" cy="55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8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DESTEP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3599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dirty="0">
                <a:solidFill>
                  <a:schemeClr val="bg1"/>
                </a:solidFill>
              </a:rPr>
              <a:t>Macro-economische analyse</a:t>
            </a: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Demografisch</a:t>
            </a: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 dirty="0">
                <a:solidFill>
                  <a:schemeClr val="bg1"/>
                </a:solidFill>
                <a:latin typeface="+mn-lt"/>
              </a:rPr>
              <a:t>Opbouw en samenstelling van de bevolking, samenstelling huishoudens, 	vergrijzing, bevolkingsgroei</a:t>
            </a: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Economisch</a:t>
            </a: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 dirty="0">
                <a:solidFill>
                  <a:schemeClr val="bg1"/>
                </a:solidFill>
                <a:latin typeface="+mn-lt"/>
              </a:rPr>
              <a:t>Globalisering, werkgelegenheid, besteedbaar inkomen, conjunctuur</a:t>
            </a: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Sociaal/Cultureel</a:t>
            </a: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 dirty="0">
                <a:solidFill>
                  <a:schemeClr val="bg1"/>
                </a:solidFill>
                <a:latin typeface="+mn-lt"/>
              </a:rPr>
              <a:t>Levensstijl, individualisme, vrijetijdsbesteding</a:t>
            </a: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Technologisch</a:t>
            </a: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 dirty="0">
                <a:solidFill>
                  <a:schemeClr val="bg1"/>
                </a:solidFill>
                <a:latin typeface="+mn-lt"/>
              </a:rPr>
              <a:t>Nieuwe technieken, systemen en processen</a:t>
            </a: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Ecologisch en ethisch</a:t>
            </a: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 dirty="0">
                <a:solidFill>
                  <a:schemeClr val="bg1"/>
                </a:solidFill>
                <a:latin typeface="+mn-lt"/>
              </a:rPr>
              <a:t>Milieu, duurzame producten, ethische ontwikkelingen</a:t>
            </a: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Politiek/juridisch</a:t>
            </a: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 dirty="0">
                <a:solidFill>
                  <a:schemeClr val="bg1"/>
                </a:solidFill>
                <a:latin typeface="+mn-lt"/>
              </a:rPr>
              <a:t>Nationale en internationale wetten m.b.t. milieu, concurrentie etc.</a:t>
            </a:r>
            <a:endParaRPr lang="nl-NL" sz="1600" b="1" i="1" dirty="0">
              <a:solidFill>
                <a:schemeClr val="bg1"/>
              </a:solidFill>
              <a:latin typeface="+mn-lt"/>
            </a:endParaRP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Afbeeldingsresultaat voor world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421783"/>
            <a:ext cx="2815771" cy="31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2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ABCD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dirty="0" err="1">
                <a:solidFill>
                  <a:schemeClr val="bg1"/>
                </a:solidFill>
              </a:rPr>
              <a:t>Meso</a:t>
            </a:r>
            <a:r>
              <a:rPr lang="nl-NL" sz="1600" dirty="0">
                <a:solidFill>
                  <a:schemeClr val="bg1"/>
                </a:solidFill>
              </a:rPr>
              <a:t>-economische analyse – 5 krachtenmodel van Porter</a:t>
            </a: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Afbeeldingsresultaat voor abcd anal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00" y="2585258"/>
            <a:ext cx="7122841" cy="390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4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ABCD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7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dirty="0" err="1">
                <a:solidFill>
                  <a:schemeClr val="bg1"/>
                </a:solidFill>
              </a:rPr>
              <a:t>Meso</a:t>
            </a:r>
            <a:r>
              <a:rPr lang="nl-NL" sz="1800" dirty="0">
                <a:solidFill>
                  <a:schemeClr val="bg1"/>
                </a:solidFill>
              </a:rPr>
              <a:t>-economische analyse – ABCD analyse</a:t>
            </a:r>
          </a:p>
          <a:p>
            <a:pPr algn="l"/>
            <a:endParaRPr lang="nl-NL" sz="1800" i="1" dirty="0">
              <a:solidFill>
                <a:schemeClr val="bg1"/>
              </a:solidFill>
            </a:endParaRPr>
          </a:p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Afnemers</a:t>
            </a:r>
          </a:p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800" i="1" dirty="0">
                <a:solidFill>
                  <a:schemeClr val="bg1"/>
                </a:solidFill>
                <a:latin typeface="+mn-lt"/>
              </a:rPr>
              <a:t>Afnemers zijn je klanten</a:t>
            </a:r>
          </a:p>
          <a:p>
            <a:pPr algn="l"/>
            <a:endParaRPr lang="nl-NL" sz="1800" b="1" i="1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Bedrijfstak</a:t>
            </a:r>
          </a:p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800" i="1" dirty="0">
                <a:solidFill>
                  <a:schemeClr val="bg1"/>
                </a:solidFill>
                <a:latin typeface="+mn-lt"/>
              </a:rPr>
              <a:t>Bedrijfstak is de verzamelnaam voor een groep organisaties/ bedrijven 	binnen één bepaalde branche</a:t>
            </a:r>
          </a:p>
          <a:p>
            <a:pPr algn="l"/>
            <a:endParaRPr lang="nl-NL" sz="1800" b="1" i="1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Concurrenten</a:t>
            </a:r>
          </a:p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800" i="1" dirty="0">
                <a:solidFill>
                  <a:schemeClr val="bg1"/>
                </a:solidFill>
                <a:latin typeface="+mn-lt"/>
              </a:rPr>
              <a:t>Onderzoek wie je belangrijkste concurrenten zijn.</a:t>
            </a:r>
          </a:p>
          <a:p>
            <a:pPr algn="l"/>
            <a:endParaRPr lang="nl-NL" sz="1800" b="1" i="1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Distributie</a:t>
            </a:r>
          </a:p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800" i="1" dirty="0">
                <a:solidFill>
                  <a:schemeClr val="bg1"/>
                </a:solidFill>
                <a:latin typeface="+mn-lt"/>
              </a:rPr>
              <a:t>Hoe komt je product bij de klant of hoe komen grondstoffen bij jou?</a:t>
            </a:r>
            <a:endParaRPr lang="nl-NL" sz="1800" b="1" i="1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ABCD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7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i="1" dirty="0">
                <a:solidFill>
                  <a:schemeClr val="bg1"/>
                </a:solidFill>
              </a:rPr>
              <a:t>OPDRACHT - AFNEMERS</a:t>
            </a:r>
          </a:p>
          <a:p>
            <a:pPr algn="l"/>
            <a:endParaRPr lang="nl-NL" sz="1800" i="1" dirty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 dirty="0">
                <a:solidFill>
                  <a:schemeClr val="bg1"/>
                </a:solidFill>
                <a:latin typeface="+mn-lt"/>
              </a:rPr>
              <a:t>Richt jullie onderneming zich op particulieren of de zakelijke markt B2C of B2B?</a:t>
            </a:r>
          </a:p>
          <a:p>
            <a:pPr algn="l"/>
            <a:endParaRPr lang="nl-NL" sz="1800" b="1" i="1" dirty="0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buFont typeface="+mj-lt"/>
              <a:buAutoNum type="alphaLcParenR" startAt="2"/>
            </a:pPr>
            <a:r>
              <a:rPr lang="nl-NL" sz="1800" b="1" i="1" dirty="0">
                <a:solidFill>
                  <a:schemeClr val="bg1"/>
                </a:solidFill>
                <a:latin typeface="+mn-lt"/>
              </a:rPr>
              <a:t>Richten jullie je op de regionale, nationale of internationale markt?</a:t>
            </a:r>
          </a:p>
          <a:p>
            <a:pPr marL="342900" indent="-342900" algn="l">
              <a:buFont typeface="+mj-lt"/>
              <a:buAutoNum type="alphaLcParenR" startAt="2"/>
            </a:pPr>
            <a:endParaRPr lang="nl-NL" sz="1800" b="1" i="1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B2C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 dirty="0">
                <a:solidFill>
                  <a:schemeClr val="bg1"/>
                </a:solidFill>
                <a:latin typeface="+mn-lt"/>
              </a:rPr>
              <a:t>Wat kan je vertellen over de demografische en psychografische kenmerken van jullie klant?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 dirty="0">
                <a:solidFill>
                  <a:schemeClr val="bg1"/>
                </a:solidFill>
                <a:latin typeface="+mn-lt"/>
              </a:rPr>
              <a:t>Hoe en waar bereik je je klant?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 dirty="0">
                <a:solidFill>
                  <a:schemeClr val="bg1"/>
                </a:solidFill>
                <a:latin typeface="+mn-lt"/>
              </a:rPr>
              <a:t>Maak een profielschets van jullie meest ideale klant.</a:t>
            </a:r>
          </a:p>
          <a:p>
            <a:pPr algn="l"/>
            <a:endParaRPr lang="nl-NL" sz="1800" b="1" i="1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B2B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 dirty="0">
                <a:solidFill>
                  <a:schemeClr val="bg1"/>
                </a:solidFill>
                <a:latin typeface="+mn-lt"/>
              </a:rPr>
              <a:t>Voor welke industrieën is jullie product/dienst geschikt?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 dirty="0">
                <a:solidFill>
                  <a:schemeClr val="bg1"/>
                </a:solidFill>
                <a:latin typeface="+mn-lt"/>
              </a:rPr>
              <a:t>Welke bijdrage leveren jullie aan de zakelijke markt?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 dirty="0">
                <a:solidFill>
                  <a:schemeClr val="bg1"/>
                </a:solidFill>
                <a:latin typeface="+mn-lt"/>
              </a:rPr>
              <a:t>Wie zijn de klanten van jullie klant?	</a:t>
            </a:r>
            <a:endParaRPr lang="nl-NL" sz="1800" b="1" i="1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 b="70941"/>
          <a:stretch/>
        </p:blipFill>
        <p:spPr>
          <a:xfrm>
            <a:off x="24227" y="3393967"/>
            <a:ext cx="2889281" cy="10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4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ABCD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7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i="1" dirty="0">
                <a:solidFill>
                  <a:schemeClr val="bg1"/>
                </a:solidFill>
              </a:rPr>
              <a:t>OPDRACHT - BEDRIJFSTAK</a:t>
            </a:r>
          </a:p>
          <a:p>
            <a:pPr algn="l"/>
            <a:endParaRPr lang="nl-NL" sz="1800" i="1" dirty="0">
              <a:solidFill>
                <a:schemeClr val="bg1"/>
              </a:solidFill>
            </a:endParaRPr>
          </a:p>
          <a:p>
            <a:pPr algn="l"/>
            <a:r>
              <a:rPr lang="nl-NL" sz="1800" dirty="0">
                <a:solidFill>
                  <a:schemeClr val="bg1"/>
                </a:solidFill>
                <a:latin typeface="+mn-lt"/>
              </a:rPr>
              <a:t>Vat samen hoe de bedrijfstak en de markt zich ontwikkelt, zowel op landelijk als lokaal niveau</a:t>
            </a:r>
          </a:p>
          <a:p>
            <a:pPr algn="l"/>
            <a:endParaRPr lang="nl-NL" sz="18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i="1" dirty="0">
                <a:solidFill>
                  <a:schemeClr val="bg1"/>
                </a:solidFill>
                <a:latin typeface="+mn-lt"/>
              </a:rPr>
              <a:t>Voor deze vraag heb je de antwoorden uit de vragenlijst ‘Marktanalyse’ nodig (e-</a:t>
            </a:r>
            <a:r>
              <a:rPr lang="nl-NL" sz="1800" i="1" dirty="0" err="1">
                <a:solidFill>
                  <a:schemeClr val="bg1"/>
                </a:solidFill>
                <a:latin typeface="+mn-lt"/>
              </a:rPr>
              <a:t>learning</a:t>
            </a:r>
            <a:r>
              <a:rPr lang="nl-NL" sz="1800" i="1" dirty="0">
                <a:solidFill>
                  <a:schemeClr val="bg1"/>
                </a:solidFill>
                <a:latin typeface="+mn-lt"/>
              </a:rPr>
              <a:t> of Wikiwijs)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8" r="51880" b="55477"/>
          <a:stretch/>
        </p:blipFill>
        <p:spPr>
          <a:xfrm>
            <a:off x="24226" y="4571999"/>
            <a:ext cx="2889281" cy="4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9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ABCD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7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i="1" dirty="0">
                <a:solidFill>
                  <a:schemeClr val="bg1"/>
                </a:solidFill>
              </a:rPr>
              <a:t>OPDRACHT - Distributie</a:t>
            </a:r>
          </a:p>
          <a:p>
            <a:pPr algn="l"/>
            <a:endParaRPr lang="nl-NL" sz="1800" i="1" dirty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lphaLcParenR"/>
            </a:pPr>
            <a:r>
              <a:rPr lang="nl-NL" sz="1800" i="1" dirty="0">
                <a:solidFill>
                  <a:schemeClr val="bg1"/>
                </a:solidFill>
                <a:latin typeface="+mn-lt"/>
              </a:rPr>
              <a:t>Omschrijf hoe jullie product of dienst bij de klant komt.</a:t>
            </a:r>
          </a:p>
          <a:p>
            <a:pPr marL="342900" indent="-342900" algn="l">
              <a:buFont typeface="+mj-lt"/>
              <a:buAutoNum type="alphaLcParenR"/>
            </a:pPr>
            <a:endParaRPr lang="nl-NL" sz="1800" i="1" dirty="0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buFont typeface="+mj-lt"/>
              <a:buAutoNum type="alphaLcParenR"/>
            </a:pPr>
            <a:r>
              <a:rPr lang="nl-NL" sz="1800" i="1" dirty="0">
                <a:solidFill>
                  <a:schemeClr val="bg1"/>
                </a:solidFill>
                <a:latin typeface="+mn-lt"/>
              </a:rPr>
              <a:t>Wie zijn jullie leveranciers?</a:t>
            </a:r>
          </a:p>
          <a:p>
            <a:pPr marL="342900" indent="-342900" algn="l">
              <a:buFont typeface="+mj-lt"/>
              <a:buAutoNum type="alphaLcParenR"/>
            </a:pPr>
            <a:endParaRPr lang="nl-NL" sz="1800" i="1" dirty="0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buFont typeface="+mj-lt"/>
              <a:buAutoNum type="alphaLcParenR"/>
            </a:pPr>
            <a:r>
              <a:rPr lang="nl-NL" sz="1800" i="1" dirty="0">
                <a:solidFill>
                  <a:schemeClr val="bg1"/>
                </a:solidFill>
                <a:latin typeface="+mn-lt"/>
              </a:rPr>
              <a:t>Hebben jullie leveranciers dezelfde normen en waarden als jullie bedrijf?</a:t>
            </a:r>
          </a:p>
          <a:p>
            <a:pPr marL="342900" indent="-342900" algn="l">
              <a:buFont typeface="+mj-lt"/>
              <a:buAutoNum type="alphaLcParenR"/>
            </a:pPr>
            <a:endParaRPr lang="nl-NL" sz="1800" i="1" dirty="0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buFont typeface="+mj-lt"/>
              <a:buAutoNum type="alphaLcParenR"/>
            </a:pPr>
            <a:endParaRPr lang="nl-NL" sz="18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3" r="51880" b="19523"/>
          <a:stretch/>
        </p:blipFill>
        <p:spPr>
          <a:xfrm>
            <a:off x="24226" y="5704114"/>
            <a:ext cx="2889281" cy="7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6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solidFill>
                  <a:srgbClr val="FFC000"/>
                </a:solidFill>
              </a:rPr>
              <a:t>Interne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772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dirty="0">
                <a:solidFill>
                  <a:schemeClr val="bg1"/>
                </a:solidFill>
              </a:rPr>
              <a:t>Micro-economische analyse – Interne analyse</a:t>
            </a:r>
          </a:p>
          <a:p>
            <a:pPr algn="l"/>
            <a:endParaRPr lang="nl-NL" sz="1800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Afbeeldingsresultaat voor swot anal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43" y="2282606"/>
            <a:ext cx="6012774" cy="432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sresultaat voor swot analyse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9" r="-1"/>
          <a:stretch/>
        </p:blipFill>
        <p:spPr bwMode="auto">
          <a:xfrm>
            <a:off x="6763656" y="2282606"/>
            <a:ext cx="3047353" cy="432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468868" y="4212613"/>
            <a:ext cx="3210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C000"/>
                </a:solidFill>
              </a:rPr>
              <a:t>Interne analyse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881766" y="4212613"/>
            <a:ext cx="3210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2">
                    <a:lumMod val="75000"/>
                  </a:schemeClr>
                </a:solidFill>
              </a:rPr>
              <a:t>Externe analyse</a:t>
            </a:r>
          </a:p>
        </p:txBody>
      </p:sp>
    </p:spTree>
    <p:extLst>
      <p:ext uri="{BB962C8B-B14F-4D97-AF65-F5344CB8AC3E}">
        <p14:creationId xmlns:p14="http://schemas.microsoft.com/office/powerpoint/2010/main" val="41459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theme/theme1.xml><?xml version="1.0" encoding="utf-8"?>
<a:theme xmlns:a="http://schemas.openxmlformats.org/drawingml/2006/main" name="Aangepast ontwerp">
  <a:themeElements>
    <a:clrScheme name="Aangepast 2">
      <a:dk1>
        <a:srgbClr val="FFFFFF"/>
      </a:dk1>
      <a:lt1>
        <a:srgbClr val="FFFFFF"/>
      </a:lt1>
      <a:dk2>
        <a:srgbClr val="D6DCE4"/>
      </a:dk2>
      <a:lt2>
        <a:srgbClr val="E7E6E6"/>
      </a:lt2>
      <a:accent1>
        <a:srgbClr val="F08200"/>
      </a:accent1>
      <a:accent2>
        <a:srgbClr val="6E1EA0"/>
      </a:accent2>
      <a:accent3>
        <a:srgbClr val="2D3787"/>
      </a:accent3>
      <a:accent4>
        <a:srgbClr val="501450"/>
      </a:accent4>
      <a:accent5>
        <a:srgbClr val="00BEF0"/>
      </a:accent5>
      <a:accent6>
        <a:srgbClr val="E60064"/>
      </a:accent6>
      <a:hlink>
        <a:srgbClr val="FAAA00"/>
      </a:hlink>
      <a:folHlink>
        <a:srgbClr val="FAAA0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732FC4-F783-4544-97A2-04396BBFFB7A}">
  <ds:schemaRefs>
    <ds:schemaRef ds:uri="34354c1b-6b8c-435b-ad50-990538c19557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47a28104-336f-447d-946e-e305ac2bcd4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D0A4D2-78FE-4929-9C4C-9E6804E24179}"/>
</file>

<file path=customXml/itemProps3.xml><?xml version="1.0" encoding="utf-8"?>
<ds:datastoreItem xmlns:ds="http://schemas.openxmlformats.org/officeDocument/2006/customXml" ds:itemID="{3228D6B8-2866-4E74-AA1A-A19325B2D0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14322</TotalTime>
  <Words>447</Words>
  <Application>Microsoft Office PowerPoint</Application>
  <PresentationFormat>Breedbeeld</PresentationFormat>
  <Paragraphs>103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Arial Black</vt:lpstr>
      <vt:lpstr>Aangepast ontwerp</vt:lpstr>
      <vt:lpstr>H4. Marktanalyse</vt:lpstr>
      <vt:lpstr>H4. Marktanalyse</vt:lpstr>
      <vt:lpstr>DESTEP analyse</vt:lpstr>
      <vt:lpstr>ABCD analyse</vt:lpstr>
      <vt:lpstr>ABCD analyse</vt:lpstr>
      <vt:lpstr>ABCD analyse</vt:lpstr>
      <vt:lpstr>ABCD analyse</vt:lpstr>
      <vt:lpstr>ABCD analyse</vt:lpstr>
      <vt:lpstr>Interne analyse</vt:lpstr>
      <vt:lpstr>Interne analyse</vt:lpstr>
      <vt:lpstr>Interne analyse</vt:lpstr>
      <vt:lpstr>Interne analyse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Mark Abbes</dc:creator>
  <cp:lastModifiedBy>Thomas Noordeloos</cp:lastModifiedBy>
  <cp:revision>484</cp:revision>
  <dcterms:created xsi:type="dcterms:W3CDTF">2018-04-04T09:41:36Z</dcterms:created>
  <dcterms:modified xsi:type="dcterms:W3CDTF">2020-11-30T11:08:40Z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